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1"/>
  </p:sldMasterIdLst>
  <p:notesMasterIdLst>
    <p:notesMasterId r:id="rId39"/>
  </p:notesMasterIdLst>
  <p:sldIdLst>
    <p:sldId id="256" r:id="rId2"/>
    <p:sldId id="264" r:id="rId3"/>
    <p:sldId id="265" r:id="rId4"/>
    <p:sldId id="266" r:id="rId5"/>
    <p:sldId id="269" r:id="rId6"/>
    <p:sldId id="268" r:id="rId7"/>
    <p:sldId id="300" r:id="rId8"/>
    <p:sldId id="292" r:id="rId9"/>
    <p:sldId id="290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94" r:id="rId18"/>
    <p:sldId id="295" r:id="rId19"/>
    <p:sldId id="296" r:id="rId20"/>
    <p:sldId id="297" r:id="rId21"/>
    <p:sldId id="298" r:id="rId22"/>
    <p:sldId id="299" r:id="rId23"/>
    <p:sldId id="278" r:id="rId24"/>
    <p:sldId id="277" r:id="rId25"/>
    <p:sldId id="279" r:id="rId26"/>
    <p:sldId id="280" r:id="rId27"/>
    <p:sldId id="283" r:id="rId28"/>
    <p:sldId id="288" r:id="rId29"/>
    <p:sldId id="291" r:id="rId30"/>
    <p:sldId id="293" r:id="rId31"/>
    <p:sldId id="302" r:id="rId32"/>
    <p:sldId id="303" r:id="rId33"/>
    <p:sldId id="304" r:id="rId34"/>
    <p:sldId id="305" r:id="rId35"/>
    <p:sldId id="307" r:id="rId36"/>
    <p:sldId id="309" r:id="rId37"/>
    <p:sldId id="30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DE"/>
    <a:srgbClr val="131418"/>
    <a:srgbClr val="F0BE54"/>
    <a:srgbClr val="298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/>
    <p:restoredTop sz="92433"/>
  </p:normalViewPr>
  <p:slideViewPr>
    <p:cSldViewPr snapToGrid="0" snapToObjects="1">
      <p:cViewPr>
        <p:scale>
          <a:sx n="111" d="100"/>
          <a:sy n="111" d="100"/>
        </p:scale>
        <p:origin x="2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customXml" Target="../customXml/item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C3D3B-C5E2-E948-9C88-75CF96763BF5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4A9E3-977A-1848-91A4-AAD4F4A4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3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you interpret this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A9E3-977A-1848-91A4-AAD4F4A4C5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A9E3-977A-1848-91A4-AAD4F4A4C5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13141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29838A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912" y="42988"/>
              <a:ext cx="490887" cy="5170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9550399" y="23256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 smtClean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/>
              </a:r>
              <a:b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 smtClean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41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972734"/>
            <a:ext cx="10058400" cy="4023360"/>
          </a:xfrm>
        </p:spPr>
        <p:txBody>
          <a:bodyPr vert="eaVert" lIns="45720" tIns="0" rIns="45720" bIns="0"/>
          <a:lstStyle>
            <a:lvl1pPr>
              <a:defRPr>
                <a:solidFill>
                  <a:srgbClr val="131418"/>
                </a:solidFill>
              </a:defRPr>
            </a:lvl1pPr>
            <a:lvl2pPr>
              <a:defRPr>
                <a:solidFill>
                  <a:srgbClr val="131418"/>
                </a:solidFill>
              </a:defRPr>
            </a:lvl2pPr>
            <a:lvl3pPr>
              <a:defRPr>
                <a:solidFill>
                  <a:srgbClr val="131418"/>
                </a:solidFill>
              </a:defRPr>
            </a:lvl3pPr>
            <a:lvl4pPr>
              <a:defRPr>
                <a:solidFill>
                  <a:srgbClr val="131418"/>
                </a:solidFill>
              </a:defRPr>
            </a:lvl4pPr>
            <a:lvl5pPr>
              <a:defRPr>
                <a:solidFill>
                  <a:srgbClr val="13141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90560"/>
            <a:ext cx="2628900" cy="5381639"/>
          </a:xfrm>
        </p:spPr>
        <p:txBody>
          <a:bodyPr vert="eaVert"/>
          <a:lstStyle>
            <a:lvl1pPr>
              <a:defRPr>
                <a:solidFill>
                  <a:srgbClr val="13141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90560"/>
            <a:ext cx="7734300" cy="5381640"/>
          </a:xfrm>
        </p:spPr>
        <p:txBody>
          <a:bodyPr vert="eaVert" lIns="45720" tIns="0" rIns="45720" bIns="0"/>
          <a:lstStyle>
            <a:lvl1pPr>
              <a:defRPr>
                <a:solidFill>
                  <a:srgbClr val="131418"/>
                </a:solidFill>
              </a:defRPr>
            </a:lvl1pPr>
            <a:lvl2pPr>
              <a:defRPr>
                <a:solidFill>
                  <a:srgbClr val="131418"/>
                </a:solidFill>
              </a:defRPr>
            </a:lvl2pPr>
            <a:lvl3pPr>
              <a:defRPr>
                <a:solidFill>
                  <a:srgbClr val="131418"/>
                </a:solidFill>
              </a:defRPr>
            </a:lvl3pPr>
            <a:lvl4pPr>
              <a:defRPr>
                <a:solidFill>
                  <a:srgbClr val="131418"/>
                </a:solidFill>
              </a:defRPr>
            </a:lvl4pPr>
            <a:lvl5pPr>
              <a:defRPr>
                <a:solidFill>
                  <a:srgbClr val="13141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813" y="38741"/>
              <a:ext cx="490887" cy="5170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9550399" y="17588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 smtClean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/>
              </a:r>
              <a:b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 smtClean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3267"/>
            <a:ext cx="12188825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13141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29838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270" y="42988"/>
              <a:ext cx="490887" cy="5170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9526527" y="16128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 smtClean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/>
              </a:r>
              <a:b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 smtClean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13141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2983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2983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491" y="44077"/>
              <a:ext cx="490887" cy="5170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9529978" y="22924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 smtClean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/>
              </a:r>
              <a:b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 smtClean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18803" y="0"/>
            <a:ext cx="64008" cy="6858000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131418"/>
                </a:solidFill>
              </a:defRPr>
            </a:lvl1pPr>
            <a:lvl2pPr>
              <a:defRPr>
                <a:solidFill>
                  <a:srgbClr val="131418"/>
                </a:solidFill>
              </a:defRPr>
            </a:lvl2pPr>
            <a:lvl3pPr>
              <a:defRPr>
                <a:solidFill>
                  <a:srgbClr val="131418"/>
                </a:solidFill>
              </a:defRPr>
            </a:lvl3pPr>
            <a:lvl4pPr>
              <a:defRPr>
                <a:solidFill>
                  <a:srgbClr val="131418"/>
                </a:solidFill>
              </a:defRPr>
            </a:lvl4pPr>
            <a:lvl5pPr>
              <a:defRPr>
                <a:solidFill>
                  <a:srgbClr val="13141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145" y="4979084"/>
            <a:ext cx="12188825" cy="19050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29838A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723" y="42987"/>
              <a:ext cx="490887" cy="5170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9537022" y="21834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 smtClean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/>
              </a:r>
              <a:br>
                <a:rPr lang="en-US" b="0" i="0" baseline="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 smtClean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131418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8E3724"/>
        </a:buClr>
        <a:buSzPct val="100000"/>
        <a:buFont typeface="Calibri" panose="020F0502020204030204" pitchFamily="34" charset="0"/>
        <a:buChar char=" "/>
        <a:defRPr sz="2000" kern="1200">
          <a:solidFill>
            <a:srgbClr val="131418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9838A"/>
        </a:buClr>
        <a:buFont typeface="Calibri" pitchFamily="34" charset="0"/>
        <a:buChar char="◦"/>
        <a:defRPr sz="1800" kern="1200">
          <a:solidFill>
            <a:srgbClr val="131418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9838A"/>
        </a:buClr>
        <a:buFont typeface="Calibri" pitchFamily="34" charset="0"/>
        <a:buChar char="◦"/>
        <a:defRPr sz="1400" kern="1200">
          <a:solidFill>
            <a:srgbClr val="131418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9838A"/>
        </a:buClr>
        <a:buFont typeface="Calibri" pitchFamily="34" charset="0"/>
        <a:buChar char="◦"/>
        <a:defRPr sz="1400" kern="1200">
          <a:solidFill>
            <a:srgbClr val="131418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9838A"/>
        </a:buClr>
        <a:buFont typeface="Calibri" pitchFamily="34" charset="0"/>
        <a:buChar char="◦"/>
        <a:defRPr sz="1400" kern="1200">
          <a:solidFill>
            <a:srgbClr val="131418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265938" cy="356616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Instructional Framework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0" y="760413"/>
            <a:ext cx="11415727" cy="5470377"/>
          </a:xfrm>
        </p:spPr>
      </p:pic>
    </p:spTree>
    <p:extLst>
      <p:ext uri="{BB962C8B-B14F-4D97-AF65-F5344CB8AC3E}">
        <p14:creationId xmlns:p14="http://schemas.microsoft.com/office/powerpoint/2010/main" val="1004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Greeting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Focusing Activity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Objectives and Agenda</a:t>
            </a:r>
            <a:endParaRPr lang="en-US" sz="2800" dirty="0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r="70841"/>
          <a:stretch/>
        </p:blipFill>
        <p:spPr>
          <a:xfrm>
            <a:off x="6322304" y="1845734"/>
            <a:ext cx="2755436" cy="4214191"/>
          </a:xfrm>
        </p:spPr>
      </p:pic>
    </p:spTree>
    <p:extLst>
      <p:ext uri="{BB962C8B-B14F-4D97-AF65-F5344CB8AC3E}">
        <p14:creationId xmlns:p14="http://schemas.microsoft.com/office/powerpoint/2010/main" val="16122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Teacher greets students as they enter with a smile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marL="201168" lvl="1" indent="0">
              <a:buNone/>
            </a:pPr>
            <a:r>
              <a:rPr lang="en-US" sz="2800" dirty="0" smtClean="0"/>
              <a:t>Why?</a:t>
            </a:r>
          </a:p>
          <a:p>
            <a:pPr lvl="1"/>
            <a:r>
              <a:rPr lang="en-US" sz="2800" dirty="0" smtClean="0"/>
              <a:t>Helps to build relationships</a:t>
            </a:r>
          </a:p>
          <a:p>
            <a:pPr lvl="1"/>
            <a:r>
              <a:rPr lang="en-US" sz="2800" dirty="0" smtClean="0"/>
              <a:t>Communicates expectations as students enter the </a:t>
            </a:r>
            <a:r>
              <a:rPr lang="en-US" sz="2800" dirty="0" smtClean="0"/>
              <a:t>room</a:t>
            </a:r>
          </a:p>
          <a:p>
            <a:pPr lvl="1"/>
            <a:r>
              <a:rPr lang="en-US" sz="2800" dirty="0" smtClean="0"/>
              <a:t>Identify any problems or difficult situations with individual students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638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Learning </a:t>
            </a:r>
            <a:r>
              <a:rPr lang="en-US" dirty="0"/>
              <a:t>begins when students enter the room</a:t>
            </a:r>
            <a:endParaRPr lang="en-US" sz="3800" dirty="0"/>
          </a:p>
          <a:p>
            <a:pPr lvl="1"/>
            <a:r>
              <a:rPr lang="en-US" dirty="0"/>
              <a:t>A focusing activity (bell-ringer, do now, etc.) is posted or ready for students before they enter</a:t>
            </a:r>
            <a:endParaRPr lang="en-US" sz="3600" dirty="0"/>
          </a:p>
          <a:p>
            <a:pPr lvl="1"/>
            <a:r>
              <a:rPr lang="en-US" dirty="0"/>
              <a:t>“3 to 5” </a:t>
            </a:r>
            <a:endParaRPr lang="en-US" sz="3600" dirty="0"/>
          </a:p>
          <a:p>
            <a:pPr lvl="2"/>
            <a:r>
              <a:rPr lang="en-US" dirty="0"/>
              <a:t>3 to 5 questions </a:t>
            </a:r>
            <a:r>
              <a:rPr lang="en-US" dirty="0" smtClean="0"/>
              <a:t>of increasing complexity answered</a:t>
            </a:r>
            <a:r>
              <a:rPr lang="en-US" dirty="0"/>
              <a:t>, or</a:t>
            </a:r>
            <a:endParaRPr lang="en-US" sz="2800" dirty="0"/>
          </a:p>
          <a:p>
            <a:pPr lvl="2"/>
            <a:r>
              <a:rPr lang="en-US" dirty="0"/>
              <a:t>3 to 5 sentences written</a:t>
            </a:r>
            <a:endParaRPr lang="en-US" sz="2800" dirty="0"/>
          </a:p>
          <a:p>
            <a:pPr lvl="1"/>
            <a:r>
              <a:rPr lang="en-US" dirty="0"/>
              <a:t>The focusing activity is related to a previous or the current lesson</a:t>
            </a:r>
            <a:endParaRPr lang="en-US" sz="3600" dirty="0"/>
          </a:p>
          <a:p>
            <a:pPr lvl="1"/>
            <a:r>
              <a:rPr lang="en-US" dirty="0"/>
              <a:t>All students are seated and begin work without direction from the </a:t>
            </a:r>
            <a:r>
              <a:rPr lang="en-US" dirty="0" smtClean="0"/>
              <a:t>teacher</a:t>
            </a:r>
            <a:endParaRPr lang="en-US" sz="36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focusing activity is reviewed or </a:t>
            </a:r>
            <a:r>
              <a:rPr lang="en-US" dirty="0" smtClean="0"/>
              <a:t>discussed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Maximize the use of instructional time (bell-to-bell instruction)</a:t>
            </a:r>
            <a:endParaRPr lang="en-US" dirty="0"/>
          </a:p>
          <a:p>
            <a:pPr lvl="1"/>
            <a:r>
              <a:rPr lang="en-US" dirty="0" smtClean="0"/>
              <a:t>Communicates a sense of urgency</a:t>
            </a:r>
          </a:p>
          <a:p>
            <a:pPr lvl="1"/>
            <a:r>
              <a:rPr lang="en-US" dirty="0" smtClean="0"/>
              <a:t>Helps students to transition seamlessly from the hallway and builds positive behaviors and constructive habits by teaching students to transition from “hallway state” to ”learning state”</a:t>
            </a:r>
          </a:p>
          <a:p>
            <a:pPr lvl="1"/>
            <a:r>
              <a:rPr lang="en-US" dirty="0" smtClean="0"/>
              <a:t>Reduces variables in a student’s day (students know what is expected of them)</a:t>
            </a:r>
          </a:p>
          <a:p>
            <a:pPr lvl="1"/>
            <a:r>
              <a:rPr lang="en-US" dirty="0" smtClean="0"/>
              <a:t>Reduce classroom management issues and enhance relationships by reducing non-positive interactions (“nagging” them to get started) between teachers and students</a:t>
            </a:r>
          </a:p>
          <a:p>
            <a:pPr lvl="1"/>
            <a:endParaRPr lang="en-US" sz="4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Current learning objectives and agenda for the class are posted &amp; communicated</a:t>
            </a:r>
          </a:p>
          <a:p>
            <a:pPr lvl="1"/>
            <a:r>
              <a:rPr lang="en-US" dirty="0"/>
              <a:t>Based on the standard(s) being </a:t>
            </a:r>
            <a:r>
              <a:rPr lang="en-US" dirty="0" smtClean="0"/>
              <a:t>taught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Define the major “chunks” of your lesson</a:t>
            </a:r>
          </a:p>
          <a:p>
            <a:pPr lvl="1"/>
            <a:r>
              <a:rPr lang="en-US" dirty="0" smtClean="0"/>
              <a:t>Students are able to identify the “what” of the lesson</a:t>
            </a:r>
          </a:p>
          <a:p>
            <a:pPr lvl="1"/>
            <a:r>
              <a:rPr lang="en-US" dirty="0" smtClean="0"/>
              <a:t>Students know where the class is headed and perceive a structured environment with expectations</a:t>
            </a:r>
          </a:p>
          <a:p>
            <a:pPr lvl="1"/>
            <a:r>
              <a:rPr lang="en-US" dirty="0"/>
              <a:t>Structure fosters a sense of safety and security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Greeting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Focusing Activity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Objectives and Agenda</a:t>
            </a:r>
            <a:endParaRPr lang="en-US" sz="28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r="70748"/>
          <a:stretch/>
        </p:blipFill>
        <p:spPr>
          <a:xfrm>
            <a:off x="6126480" y="1979298"/>
            <a:ext cx="2938313" cy="42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Engagement: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484995" cy="4023360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Chunking</a:t>
            </a:r>
          </a:p>
          <a:p>
            <a:pPr lvl="1"/>
            <a:r>
              <a:rPr lang="en-US" sz="2800" dirty="0" smtClean="0"/>
              <a:t>Gradual Release</a:t>
            </a:r>
          </a:p>
          <a:p>
            <a:pPr lvl="1"/>
            <a:r>
              <a:rPr lang="en-US" sz="2800" dirty="0" smtClean="0"/>
              <a:t>Teacher Talk and Student Work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77" y="1928456"/>
            <a:ext cx="4839218" cy="4022725"/>
          </a:xfrm>
        </p:spPr>
      </p:pic>
    </p:spTree>
    <p:extLst>
      <p:ext uri="{BB962C8B-B14F-4D97-AF65-F5344CB8AC3E}">
        <p14:creationId xmlns:p14="http://schemas.microsoft.com/office/powerpoint/2010/main" val="17417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Utilized to break lessons into small segments in order to provide frequent feedback and identify any areas that need </a:t>
            </a:r>
            <a:r>
              <a:rPr lang="en-US" dirty="0" smtClean="0"/>
              <a:t>re-teaching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“Big” chunks/segments of the lesson are organized around your learning </a:t>
            </a:r>
            <a:r>
              <a:rPr lang="en-US" dirty="0" smtClean="0"/>
              <a:t>objectives and agenda</a:t>
            </a:r>
            <a:endParaRPr lang="en-US" dirty="0" smtClean="0"/>
          </a:p>
          <a:p>
            <a:pPr lvl="1"/>
            <a:r>
              <a:rPr lang="en-US" dirty="0" smtClean="0"/>
              <a:t>Ensures each portion of the lesson is manageable and not too long</a:t>
            </a:r>
          </a:p>
          <a:p>
            <a:pPr lvl="1"/>
            <a:r>
              <a:rPr lang="en-US" dirty="0" smtClean="0"/>
              <a:t>Allows you to formatively assess each chunk/segment/objective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Plan Moving Forward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673598"/>
          </a:xfrm>
        </p:spPr>
        <p:txBody>
          <a:bodyPr/>
          <a:lstStyle/>
          <a:p>
            <a:r>
              <a:rPr lang="en-US" dirty="0" smtClean="0"/>
              <a:t>We will successfully advance our priorities and meet our goals as a district if we rely on a research-based, experience proven plan for improving instruction in every classroom.</a:t>
            </a:r>
          </a:p>
          <a:p>
            <a:r>
              <a:rPr lang="en-US" dirty="0" smtClean="0"/>
              <a:t>Centered on:</a:t>
            </a:r>
            <a:endParaRPr lang="en-US" dirty="0"/>
          </a:p>
          <a:p>
            <a:pPr lvl="1"/>
            <a:r>
              <a:rPr lang="en-US" sz="2000" dirty="0" smtClean="0"/>
              <a:t>What We Teach (Curriculum)</a:t>
            </a:r>
          </a:p>
          <a:p>
            <a:pPr lvl="1"/>
            <a:r>
              <a:rPr lang="en-US" sz="2000" dirty="0" smtClean="0"/>
              <a:t>How We Teach (Lesson Structures)</a:t>
            </a:r>
          </a:p>
          <a:p>
            <a:pPr lvl="1"/>
            <a:r>
              <a:rPr lang="en-US" sz="2000" dirty="0" smtClean="0"/>
              <a:t>Authentic Literacy</a:t>
            </a:r>
          </a:p>
          <a:p>
            <a:pPr lvl="1"/>
            <a:endParaRPr lang="en-US" sz="2000" dirty="0"/>
          </a:p>
          <a:p>
            <a:r>
              <a:rPr lang="en-US" dirty="0" smtClean="0"/>
              <a:t>“</a:t>
            </a:r>
            <a:r>
              <a:rPr lang="en-US" i="1" dirty="0" smtClean="0"/>
              <a:t>These three things</a:t>
            </a:r>
            <a:r>
              <a:rPr lang="mr-IN" i="1" dirty="0" smtClean="0"/>
              <a:t>…</a:t>
            </a:r>
            <a:r>
              <a:rPr lang="en-US" i="1" dirty="0" smtClean="0"/>
              <a:t>a content rich curriculum, sound lessons, and purposeful reading, writing and talking</a:t>
            </a:r>
            <a:r>
              <a:rPr lang="mr-IN" i="1" dirty="0" smtClean="0"/>
              <a:t>…</a:t>
            </a:r>
            <a:r>
              <a:rPr lang="en-US" i="1" dirty="0" smtClean="0"/>
              <a:t> if even reasonably well-executed, would have more impact than all other initiatives combined</a:t>
            </a:r>
            <a:r>
              <a:rPr lang="mr-IN" i="1" dirty="0" smtClean="0"/>
              <a:t>…</a:t>
            </a:r>
            <a:r>
              <a:rPr lang="en-US" i="1" dirty="0" smtClean="0"/>
              <a:t>.would wholly redefine what public schools can accomplish with children of every socioeconomic stratum</a:t>
            </a:r>
            <a:r>
              <a:rPr lang="en-US" dirty="0" smtClean="0"/>
              <a:t>.” </a:t>
            </a:r>
          </a:p>
          <a:p>
            <a:pPr lvl="1"/>
            <a:r>
              <a:rPr lang="en-US" sz="2000" dirty="0" err="1" smtClean="0"/>
              <a:t>Schmoker</a:t>
            </a:r>
            <a:r>
              <a:rPr lang="en-US" sz="2000" dirty="0" smtClean="0"/>
              <a:t>, </a:t>
            </a:r>
            <a:r>
              <a:rPr lang="en-US" sz="2000" i="1" dirty="0" smtClean="0"/>
              <a:t>Focus</a:t>
            </a:r>
            <a:r>
              <a:rPr lang="en-US" sz="2000" dirty="0" smtClean="0"/>
              <a:t>, 2011.</a:t>
            </a:r>
          </a:p>
        </p:txBody>
      </p:sp>
    </p:spTree>
    <p:extLst>
      <p:ext uri="{BB962C8B-B14F-4D97-AF65-F5344CB8AC3E}">
        <p14:creationId xmlns:p14="http://schemas.microsoft.com/office/powerpoint/2010/main" val="15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process is within a single “chunk” or segment of the lesson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 smtClean="0"/>
              <a:t>do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do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do (small “chunk” alone or in pairs while teacher formatively assesses/checks for understanding and re-teaches as </a:t>
            </a:r>
            <a:r>
              <a:rPr lang="en-US" dirty="0" smtClean="0"/>
              <a:t>needed)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do alone (</a:t>
            </a:r>
            <a:r>
              <a:rPr lang="en-US" b="1" u="sng" dirty="0"/>
              <a:t>independent practice to display mastery</a:t>
            </a:r>
            <a:r>
              <a:rPr lang="en-US" dirty="0"/>
              <a:t>)</a:t>
            </a:r>
            <a:endParaRPr lang="en-US" sz="3800" dirty="0"/>
          </a:p>
          <a:p>
            <a:pPr lvl="2"/>
            <a:r>
              <a:rPr lang="en-US" dirty="0"/>
              <a:t>There will be multiple cycles of this process in one lesson</a:t>
            </a:r>
            <a:endParaRPr lang="en-US" sz="3200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Opportunity for modeling</a:t>
            </a:r>
            <a:endParaRPr lang="en-US" dirty="0"/>
          </a:p>
          <a:p>
            <a:pPr lvl="1"/>
            <a:r>
              <a:rPr lang="en-US" dirty="0" smtClean="0"/>
              <a:t>Allows you to get immediate feedback</a:t>
            </a:r>
          </a:p>
          <a:p>
            <a:pPr lvl="1"/>
            <a:r>
              <a:rPr lang="en-US" dirty="0" smtClean="0"/>
              <a:t>Before fully releasing students to the full task, you can test out a “small chunk”</a:t>
            </a:r>
          </a:p>
          <a:p>
            <a:pPr lvl="1"/>
            <a:r>
              <a:rPr lang="en-US" dirty="0" smtClean="0"/>
              <a:t>By actively engaging students, teachers create “a </a:t>
            </a:r>
            <a:r>
              <a:rPr lang="en-US" b="1" dirty="0" smtClean="0"/>
              <a:t>feedback loop </a:t>
            </a:r>
            <a:r>
              <a:rPr lang="en-US" dirty="0" smtClean="0"/>
              <a:t>that allows you to spot errors as they occur and correct them.”—Daniel Goleman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Talk and Student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06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During all parts of the lesson (each chunk), one of two things is happening</a:t>
            </a:r>
            <a:r>
              <a:rPr lang="mr-IN" dirty="0" smtClean="0"/>
              <a:t>…</a:t>
            </a:r>
            <a:r>
              <a:rPr lang="en-US" dirty="0" smtClean="0"/>
              <a:t>the teacher is talking or students ar</a:t>
            </a:r>
            <a:r>
              <a:rPr lang="en-US" dirty="0" smtClean="0"/>
              <a:t>e working:</a:t>
            </a:r>
            <a:endParaRPr lang="en-US" dirty="0"/>
          </a:p>
          <a:p>
            <a:pPr lvl="0"/>
            <a:r>
              <a:rPr lang="en-US" dirty="0" smtClean="0"/>
              <a:t>Students </a:t>
            </a:r>
            <a:r>
              <a:rPr lang="en-US" dirty="0"/>
              <a:t>are actively engaged with the teacher or other students (Avoid the void)</a:t>
            </a:r>
            <a:endParaRPr lang="en-US" sz="4000" dirty="0"/>
          </a:p>
          <a:p>
            <a:pPr lvl="1"/>
            <a:r>
              <a:rPr lang="en-US" dirty="0"/>
              <a:t>Teacher </a:t>
            </a:r>
            <a:r>
              <a:rPr lang="en-US" dirty="0" smtClean="0"/>
              <a:t>Talk</a:t>
            </a:r>
            <a:r>
              <a:rPr lang="en-US" dirty="0"/>
              <a:t>:</a:t>
            </a:r>
            <a:endParaRPr lang="en-US" sz="3600" dirty="0"/>
          </a:p>
          <a:p>
            <a:pPr lvl="2"/>
            <a:r>
              <a:rPr lang="en-US" dirty="0"/>
              <a:t>Cold calling, life-lines, no opt-outs</a:t>
            </a:r>
            <a:endParaRPr lang="en-US" sz="2800" dirty="0"/>
          </a:p>
          <a:p>
            <a:pPr lvl="2"/>
            <a:r>
              <a:rPr lang="en-US" dirty="0"/>
              <a:t>Students SLANT</a:t>
            </a:r>
            <a:endParaRPr lang="en-US" sz="2800" dirty="0"/>
          </a:p>
          <a:p>
            <a:pPr lvl="3"/>
            <a:r>
              <a:rPr lang="en-US" dirty="0"/>
              <a:t>Sit up, Lean Forward, Ask and Answer Questions, Note Key Information, and Track the Speaker</a:t>
            </a:r>
            <a:endParaRPr lang="en-US" sz="2800" dirty="0"/>
          </a:p>
          <a:p>
            <a:pPr lvl="1"/>
            <a:r>
              <a:rPr lang="en-US" dirty="0"/>
              <a:t>Students </a:t>
            </a:r>
            <a:r>
              <a:rPr lang="en-US" dirty="0" smtClean="0"/>
              <a:t>Working</a:t>
            </a:r>
            <a:r>
              <a:rPr lang="en-US" dirty="0"/>
              <a:t>:</a:t>
            </a:r>
            <a:endParaRPr lang="en-US" sz="3200" dirty="0"/>
          </a:p>
          <a:p>
            <a:pPr lvl="2"/>
            <a:r>
              <a:rPr lang="en-US" dirty="0"/>
              <a:t>Teacher purposefully circulates and utilizes Praise, Prompt, and Leave to check for understanding and provide feedback</a:t>
            </a:r>
            <a:endParaRPr lang="en-US" sz="3200" dirty="0"/>
          </a:p>
          <a:p>
            <a:pPr lvl="2"/>
            <a:r>
              <a:rPr lang="en-US" dirty="0"/>
              <a:t>Can you reach every student in 8 steps?</a:t>
            </a:r>
            <a:endParaRPr lang="en-US" sz="2800" dirty="0"/>
          </a:p>
          <a:p>
            <a:pPr lvl="2"/>
            <a:r>
              <a:rPr lang="en-US" dirty="0"/>
              <a:t>Working in pairs is given preference over small groups due to increased engagement opportunities</a:t>
            </a:r>
            <a:endParaRPr lang="en-US" sz="2800" dirty="0"/>
          </a:p>
          <a:p>
            <a:pPr lvl="2"/>
            <a:r>
              <a:rPr lang="en-US" dirty="0"/>
              <a:t>Think, Write, Pair, Share </a:t>
            </a:r>
            <a:endParaRPr lang="en-US" dirty="0" smtClean="0"/>
          </a:p>
          <a:p>
            <a:r>
              <a:rPr lang="en-US" dirty="0" smtClean="0"/>
              <a:t>No Teacher “SAD” (Sitting at Desk)</a:t>
            </a:r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There is a purpose to all parts of the lesson. You communicate that by questioning/checking.</a:t>
            </a:r>
          </a:p>
          <a:p>
            <a:pPr lvl="1"/>
            <a:r>
              <a:rPr lang="en-US" dirty="0" smtClean="0"/>
              <a:t>“The brain that does the work does the learning.” </a:t>
            </a:r>
            <a:r>
              <a:rPr lang="mr-IN" dirty="0" smtClean="0"/>
              <a:t>–</a:t>
            </a:r>
            <a:r>
              <a:rPr lang="en-US" dirty="0" smtClean="0"/>
              <a:t>David C. Sousa</a:t>
            </a:r>
          </a:p>
          <a:p>
            <a:pPr lvl="1"/>
            <a:r>
              <a:rPr lang="en-US" dirty="0" smtClean="0"/>
              <a:t>Increased student engagement and opportunities to respond relate to increased academic achievement, increased on-task behavior, and decreased behavioral challenges. </a:t>
            </a:r>
            <a:r>
              <a:rPr lang="mr-IN" dirty="0" smtClean="0"/>
              <a:t>–</a:t>
            </a:r>
            <a:r>
              <a:rPr lang="en-US" dirty="0" smtClean="0"/>
              <a:t>Anita Archer</a:t>
            </a:r>
          </a:p>
          <a:p>
            <a:pPr lvl="1"/>
            <a:r>
              <a:rPr lang="en-US" dirty="0" smtClean="0"/>
              <a:t>When a vacuum exists negativity will enter. “Avoid the void.” </a:t>
            </a:r>
            <a:r>
              <a:rPr lang="mr-IN" dirty="0" smtClean="0"/>
              <a:t>–</a:t>
            </a:r>
            <a:r>
              <a:rPr lang="en-US" dirty="0" smtClean="0"/>
              <a:t>Anita Archer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Engagement: 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484995" cy="4023360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Chunking</a:t>
            </a:r>
          </a:p>
          <a:p>
            <a:pPr lvl="1"/>
            <a:r>
              <a:rPr lang="en-US" sz="2800" dirty="0" smtClean="0"/>
              <a:t>Gradual Release</a:t>
            </a:r>
          </a:p>
          <a:p>
            <a:pPr lvl="1"/>
            <a:r>
              <a:rPr lang="en-US" sz="2800" dirty="0" smtClean="0"/>
              <a:t>Teacher Talk and Student Work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77" y="1928456"/>
            <a:ext cx="4839218" cy="4022725"/>
          </a:xfrm>
        </p:spPr>
      </p:pic>
    </p:spTree>
    <p:extLst>
      <p:ext uri="{BB962C8B-B14F-4D97-AF65-F5344CB8AC3E}">
        <p14:creationId xmlns:p14="http://schemas.microsoft.com/office/powerpoint/2010/main" val="7578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Ending: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Closing Assessment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Time-Keeping Strategy</a:t>
            </a:r>
            <a:endParaRPr lang="en-US" sz="2800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721" r="1011" b="22469"/>
          <a:stretch/>
        </p:blipFill>
        <p:spPr>
          <a:xfrm>
            <a:off x="6462444" y="1987516"/>
            <a:ext cx="2393879" cy="37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6900"/>
            <a:ext cx="10058400" cy="434509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Brings closure to the lesson</a:t>
            </a:r>
            <a:endParaRPr lang="en-US" sz="3800" dirty="0"/>
          </a:p>
          <a:p>
            <a:pPr lvl="1"/>
            <a:r>
              <a:rPr lang="en-US" dirty="0" smtClean="0"/>
              <a:t>Teacher </a:t>
            </a:r>
            <a:r>
              <a:rPr lang="en-US" dirty="0"/>
              <a:t>uses formative assessments to:</a:t>
            </a:r>
            <a:endParaRPr lang="en-US" sz="3800" dirty="0"/>
          </a:p>
          <a:p>
            <a:pPr lvl="2"/>
            <a:r>
              <a:rPr lang="en-US" dirty="0"/>
              <a:t>Inform instruction: What do I teach tomorrow?</a:t>
            </a:r>
            <a:endParaRPr lang="en-US" sz="3200" dirty="0"/>
          </a:p>
          <a:p>
            <a:pPr lvl="2"/>
            <a:r>
              <a:rPr lang="en-US" dirty="0"/>
              <a:t>Target </a:t>
            </a:r>
            <a:r>
              <a:rPr lang="en-US" dirty="0" smtClean="0"/>
              <a:t>review: What do I need to reteach?</a:t>
            </a:r>
            <a:endParaRPr lang="en-US" sz="3200" dirty="0"/>
          </a:p>
          <a:p>
            <a:pPr lvl="2"/>
            <a:r>
              <a:rPr lang="en-US" dirty="0"/>
              <a:t>Focus </a:t>
            </a:r>
            <a:r>
              <a:rPr lang="en-US" dirty="0" smtClean="0"/>
              <a:t>remediation/enrichment: Which students need remediation or enrichment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sz="3200" dirty="0"/>
          </a:p>
          <a:p>
            <a:pPr lvl="1"/>
            <a:r>
              <a:rPr lang="en-US" dirty="0" smtClean="0"/>
              <a:t>“3 </a:t>
            </a:r>
            <a:r>
              <a:rPr lang="en-US" dirty="0"/>
              <a:t>to </a:t>
            </a:r>
            <a:r>
              <a:rPr lang="en-US" dirty="0" smtClean="0"/>
              <a:t>5”</a:t>
            </a:r>
            <a:endParaRPr lang="en-US" sz="4400" dirty="0"/>
          </a:p>
          <a:p>
            <a:pPr lvl="2"/>
            <a:r>
              <a:rPr lang="en-US" dirty="0" smtClean="0"/>
              <a:t>3 </a:t>
            </a:r>
            <a:r>
              <a:rPr lang="en-US" dirty="0"/>
              <a:t>to 5 questions answered, </a:t>
            </a:r>
            <a:r>
              <a:rPr lang="en-US" dirty="0" smtClean="0"/>
              <a:t>or</a:t>
            </a:r>
            <a:r>
              <a:rPr lang="en-US" sz="2800" dirty="0"/>
              <a:t> </a:t>
            </a:r>
            <a:r>
              <a:rPr lang="en-US" dirty="0" smtClean="0"/>
              <a:t>3 </a:t>
            </a:r>
            <a:r>
              <a:rPr lang="en-US" dirty="0"/>
              <a:t>to 5 sentences </a:t>
            </a:r>
            <a:r>
              <a:rPr lang="en-US" dirty="0" smtClean="0"/>
              <a:t>written to determine if students mastered the objectives communicated at the beginning of the lesson</a:t>
            </a:r>
            <a:endParaRPr lang="en-US" sz="2800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Provides feedback to the teacher</a:t>
            </a:r>
            <a:r>
              <a:rPr lang="mr-IN" dirty="0" smtClean="0"/>
              <a:t>–</a:t>
            </a:r>
            <a:r>
              <a:rPr lang="en-US" dirty="0" smtClean="0"/>
              <a:t> did you teach what you intended to teach and have the students learned what you intended them to learn?</a:t>
            </a:r>
          </a:p>
          <a:p>
            <a:pPr lvl="1"/>
            <a:r>
              <a:rPr lang="en-US" dirty="0" smtClean="0"/>
              <a:t>Assess progress on the objectives you set at the beginning of the lesson</a:t>
            </a:r>
          </a:p>
          <a:p>
            <a:pPr lvl="1"/>
            <a:r>
              <a:rPr lang="en-US" dirty="0" smtClean="0"/>
              <a:t>Reduces forgetting and improves retention long-term memory by up to 50 percent</a:t>
            </a:r>
            <a:endParaRPr lang="en-US" dirty="0"/>
          </a:p>
          <a:p>
            <a:pPr lvl="1"/>
            <a:r>
              <a:rPr lang="en-US" dirty="0" smtClean="0"/>
              <a:t>Opportunity to reinforce the key concepts/ideas within the lesson</a:t>
            </a:r>
          </a:p>
          <a:p>
            <a:pPr lvl="1"/>
            <a:r>
              <a:rPr lang="en-US" dirty="0" smtClean="0"/>
              <a:t>Opportunity for students to reflect and draw conclusions</a:t>
            </a:r>
          </a:p>
          <a:p>
            <a:pPr lvl="1"/>
            <a:r>
              <a:rPr lang="en-US" dirty="0" smtClean="0"/>
              <a:t>Leads to higher-order thinking</a:t>
            </a:r>
          </a:p>
          <a:p>
            <a:pPr lvl="1"/>
            <a:r>
              <a:rPr lang="en-US" dirty="0" smtClean="0"/>
              <a:t>Creates an opportunity to smoothly transition from one lesson to the next lesson</a:t>
            </a:r>
          </a:p>
        </p:txBody>
      </p:sp>
    </p:spTree>
    <p:extLst>
      <p:ext uri="{BB962C8B-B14F-4D97-AF65-F5344CB8AC3E}">
        <p14:creationId xmlns:p14="http://schemas.microsoft.com/office/powerpoint/2010/main" val="15591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Time-Keeping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Teacher has identified a time-keeping </a:t>
            </a:r>
            <a:r>
              <a:rPr lang="en-US" dirty="0" smtClean="0"/>
              <a:t>strategy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One less thing to think about!</a:t>
            </a:r>
          </a:p>
          <a:p>
            <a:pPr lvl="1"/>
            <a:r>
              <a:rPr lang="en-US" dirty="0" smtClean="0"/>
              <a:t>Make sure you build in time for your closing </a:t>
            </a:r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Ensure mastery is assessed</a:t>
            </a:r>
          </a:p>
        </p:txBody>
      </p:sp>
    </p:spTree>
    <p:extLst>
      <p:ext uri="{BB962C8B-B14F-4D97-AF65-F5344CB8AC3E}">
        <p14:creationId xmlns:p14="http://schemas.microsoft.com/office/powerpoint/2010/main" val="3949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Ending: Recap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Closing Assessment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Time-Keeping Strategy</a:t>
            </a:r>
            <a:endParaRPr lang="en-US" sz="2800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721" r="1011" b="22469"/>
          <a:stretch/>
        </p:blipFill>
        <p:spPr>
          <a:xfrm>
            <a:off x="6462444" y="1987516"/>
            <a:ext cx="2393879" cy="37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0" y="760413"/>
            <a:ext cx="11415727" cy="54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the “What” and the “How”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Teach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Curriculum may be the single largest factor that determines how many students in a school will learn</a:t>
            </a:r>
            <a:r>
              <a:rPr lang="en-US" dirty="0" smtClean="0"/>
              <a:t>.” (Marzano, 2003)</a:t>
            </a:r>
            <a:endParaRPr lang="en-US" dirty="0"/>
          </a:p>
          <a:p>
            <a:pPr lvl="1"/>
            <a:endParaRPr lang="en-US" sz="2000" dirty="0" smtClean="0"/>
          </a:p>
          <a:p>
            <a:r>
              <a:rPr lang="en-US" dirty="0" smtClean="0"/>
              <a:t>Fall 2017:</a:t>
            </a:r>
          </a:p>
          <a:p>
            <a:r>
              <a:rPr lang="en-US" dirty="0" smtClean="0"/>
              <a:t>Began a renewed emphasis on getting our curriculum right</a:t>
            </a:r>
          </a:p>
          <a:p>
            <a:pPr lvl="1"/>
            <a:r>
              <a:rPr lang="en-US" sz="2000" dirty="0" smtClean="0"/>
              <a:t>Math, K-12</a:t>
            </a:r>
          </a:p>
          <a:p>
            <a:pPr lvl="1"/>
            <a:r>
              <a:rPr lang="en-US" sz="2000" dirty="0" smtClean="0"/>
              <a:t>ELA K-2 and pilot in 3-12</a:t>
            </a:r>
          </a:p>
          <a:p>
            <a:pPr lvl="1"/>
            <a:r>
              <a:rPr lang="en-US" sz="2000" dirty="0" smtClean="0"/>
              <a:t>All other content areas focusing on incorporating text every day</a:t>
            </a:r>
          </a:p>
          <a:p>
            <a:r>
              <a:rPr lang="en-US" dirty="0" smtClean="0"/>
              <a:t>We must decrease the variability of the quality of materials from room to room, school to school.</a:t>
            </a:r>
            <a:endParaRPr lang="en-US" dirty="0"/>
          </a:p>
          <a:p>
            <a:r>
              <a:rPr lang="en-US" dirty="0" smtClean="0"/>
              <a:t>Started walk-throughs with the Instructional Practice Guide (IPG)</a:t>
            </a:r>
          </a:p>
          <a:p>
            <a:pPr lvl="1"/>
            <a:r>
              <a:rPr lang="en-US" sz="2000" dirty="0" smtClean="0"/>
              <a:t>Tool focused on ensuring fidelity to implementation of high</a:t>
            </a:r>
            <a:r>
              <a:rPr lang="mr-IN" sz="2000" dirty="0" smtClean="0"/>
              <a:t>–</a:t>
            </a:r>
            <a:r>
              <a:rPr lang="en-US" sz="2000" dirty="0" smtClean="0"/>
              <a:t>quality instructional materials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the “What” and “How”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components of “Starter, Engagement, and Ending” </a:t>
            </a:r>
            <a:r>
              <a:rPr lang="en-US" dirty="0" smtClean="0"/>
              <a:t>(S-E-E) work </a:t>
            </a:r>
            <a:r>
              <a:rPr lang="en-US" dirty="0" smtClean="0"/>
              <a:t>together with the IPG Core Actions to complete our Instructional Framework.</a:t>
            </a:r>
          </a:p>
          <a:p>
            <a:pPr lvl="1"/>
            <a:r>
              <a:rPr lang="en-US" dirty="0" smtClean="0"/>
              <a:t>The “How” and the “What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r>
              <a:rPr lang="en-US" dirty="0" smtClean="0"/>
              <a:t>Moving forward, this is our Instructional Framework!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77" y="1846263"/>
            <a:ext cx="3051484" cy="40227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75016" y="2257425"/>
            <a:ext cx="5054922" cy="3729038"/>
          </a:xfrm>
        </p:spPr>
        <p:txBody>
          <a:bodyPr/>
          <a:lstStyle/>
          <a:p>
            <a:r>
              <a:rPr lang="en-US" dirty="0" smtClean="0"/>
              <a:t>Walk-through at the </a:t>
            </a:r>
            <a:r>
              <a:rPr lang="en-US" u="sng" dirty="0" smtClean="0"/>
              <a:t>beginning</a:t>
            </a:r>
            <a:r>
              <a:rPr lang="en-US" dirty="0" smtClean="0"/>
              <a:t> of your class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Starter</a:t>
            </a:r>
            <a:r>
              <a:rPr lang="en-US" dirty="0" smtClean="0"/>
              <a:t> would be the focus, along with the </a:t>
            </a:r>
            <a:r>
              <a:rPr lang="en-US" u="sng" dirty="0" smtClean="0"/>
              <a:t>3 Core Actions of the IPG</a:t>
            </a:r>
            <a:endParaRPr lang="en-US" u="sng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1076"/>
            <a:ext cx="4972050" cy="6553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0225" y="371475"/>
            <a:ext cx="3371850" cy="21859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017266" y="2557463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1017264" y="3814965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1017265" y="5268873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77" y="1846263"/>
            <a:ext cx="3051484" cy="40227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75016" y="2257425"/>
            <a:ext cx="5054922" cy="3729038"/>
          </a:xfrm>
        </p:spPr>
        <p:txBody>
          <a:bodyPr/>
          <a:lstStyle/>
          <a:p>
            <a:r>
              <a:rPr lang="en-US" dirty="0" smtClean="0"/>
              <a:t>Walk-through in the </a:t>
            </a:r>
            <a:r>
              <a:rPr lang="en-US" u="sng" dirty="0" smtClean="0"/>
              <a:t>middle </a:t>
            </a:r>
            <a:r>
              <a:rPr lang="en-US" dirty="0" smtClean="0"/>
              <a:t>of your class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u="sng" dirty="0" smtClean="0"/>
              <a:t>Engagement</a:t>
            </a:r>
            <a:r>
              <a:rPr lang="en-US" dirty="0" smtClean="0"/>
              <a:t> would be the focus, along with the </a:t>
            </a:r>
            <a:r>
              <a:rPr lang="en-US" u="sng" dirty="0" smtClean="0"/>
              <a:t>3 Core Actions of the IPG</a:t>
            </a:r>
            <a:endParaRPr lang="en-US" u="sng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1076"/>
            <a:ext cx="4972050" cy="6553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00525" y="371475"/>
            <a:ext cx="971550" cy="21859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634454" y="2557463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2634453" y="3857625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2634452" y="5335985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1477" y="371475"/>
            <a:ext cx="1268732" cy="21859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77" y="1846263"/>
            <a:ext cx="3051484" cy="40227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75016" y="2257425"/>
            <a:ext cx="5054922" cy="3729038"/>
          </a:xfrm>
        </p:spPr>
        <p:txBody>
          <a:bodyPr/>
          <a:lstStyle/>
          <a:p>
            <a:r>
              <a:rPr lang="en-US" dirty="0" smtClean="0"/>
              <a:t>Walk-through at the </a:t>
            </a:r>
            <a:r>
              <a:rPr lang="en-US" u="sng" dirty="0" smtClean="0"/>
              <a:t>end</a:t>
            </a:r>
            <a:r>
              <a:rPr lang="en-US" dirty="0" smtClean="0"/>
              <a:t> of your class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Ending</a:t>
            </a:r>
            <a:r>
              <a:rPr lang="en-US" dirty="0" smtClean="0"/>
              <a:t> would be the focus, along with the </a:t>
            </a:r>
            <a:r>
              <a:rPr lang="en-US" u="sng" dirty="0" smtClean="0"/>
              <a:t>3 Core Actions of the IPG</a:t>
            </a:r>
            <a:endParaRPr lang="en-US" u="sng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1076"/>
            <a:ext cx="4972050" cy="6553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678" y="371475"/>
            <a:ext cx="3768560" cy="21859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87676" y="2557463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287675" y="3919302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287676" y="5262327"/>
            <a:ext cx="702945" cy="985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77" y="1846263"/>
            <a:ext cx="3051484" cy="402272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52146" y="803243"/>
            <a:ext cx="5403533" cy="5354669"/>
          </a:xfrm>
        </p:spPr>
        <p:txBody>
          <a:bodyPr/>
          <a:lstStyle/>
          <a:p>
            <a:r>
              <a:rPr lang="en-US" dirty="0" smtClean="0"/>
              <a:t>What kind of feedback will I get?</a:t>
            </a:r>
          </a:p>
          <a:p>
            <a:pPr lvl="1"/>
            <a:r>
              <a:rPr lang="en-US" dirty="0" smtClean="0"/>
              <a:t>You’ll receive feedback on the “how” and the “what”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4"/>
            <a:r>
              <a:rPr lang="en-US" dirty="0" smtClean="0"/>
              <a:t>Depending on which point in the lesson is seen during the walk-through, you’ll get a piece of feedback on a component from the Starter/Engagement/Ending section.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4"/>
            <a:r>
              <a:rPr lang="en-US" dirty="0" smtClean="0"/>
              <a:t>You’ll also get a piece of feedback on how far your lesson progressed on the IPG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5400000">
            <a:off x="7699879" y="-255334"/>
            <a:ext cx="1153740" cy="472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The “How”: Starter, Engagement, Ending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7698730" y="1985336"/>
            <a:ext cx="1156035" cy="472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Measuring The “What”:</a:t>
            </a:r>
          </a:p>
          <a:p>
            <a:pPr algn="ctr"/>
            <a:r>
              <a:rPr lang="en-US" dirty="0" smtClean="0"/>
              <a:t>Core Actions 1, 2, and 3 of the IPG</a:t>
            </a:r>
            <a:endParaRPr lang="en-US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1076"/>
            <a:ext cx="4972050" cy="65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77" y="1846263"/>
            <a:ext cx="3051484" cy="402272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52146" y="803243"/>
            <a:ext cx="5403533" cy="5354669"/>
          </a:xfrm>
        </p:spPr>
        <p:txBody>
          <a:bodyPr/>
          <a:lstStyle/>
          <a:p>
            <a:r>
              <a:rPr lang="en-US" dirty="0" smtClean="0"/>
              <a:t>What kind of feedback will I get?</a:t>
            </a:r>
          </a:p>
          <a:p>
            <a:pPr lvl="1"/>
            <a:r>
              <a:rPr lang="en-US" dirty="0" smtClean="0"/>
              <a:t>Example scenario: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walk-through happens at the beginning of a class. The focusing activity consists of 3 questions about a text the class read yesterday and the lesson jumps immediately from the focusing activity to a time of direct instruction.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A walk-through will receive 2 pieces of feedback</a:t>
            </a:r>
            <a:r>
              <a:rPr lang="mr-IN" dirty="0" smtClean="0"/>
              <a:t>…</a:t>
            </a:r>
            <a:r>
              <a:rPr lang="en-US" dirty="0" smtClean="0"/>
              <a:t>one on the “how” and one on the “what”:</a:t>
            </a:r>
          </a:p>
          <a:p>
            <a:pPr lvl="2"/>
            <a:r>
              <a:rPr lang="en-US" u="sng" dirty="0" smtClean="0"/>
              <a:t>Feedback on the “How”: </a:t>
            </a:r>
            <a:r>
              <a:rPr lang="en-US" dirty="0" smtClean="0"/>
              <a:t>Emphasizing the importance of taking a couple of minutes to communicate the lesson’s objectives and a basic agenda for the the class.</a:t>
            </a:r>
          </a:p>
          <a:p>
            <a:pPr lvl="2"/>
            <a:r>
              <a:rPr lang="en-US" u="sng" dirty="0" smtClean="0"/>
              <a:t>Feedback on the ”What”: </a:t>
            </a:r>
            <a:r>
              <a:rPr lang="en-US" dirty="0" smtClean="0"/>
              <a:t>Most of the questions from the focusing activity can be answered without any evidence from the text, so Core Action 2, Indicator B is identified as a place to strengthen.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1076"/>
            <a:ext cx="4972050" cy="65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015" y="2768599"/>
            <a:ext cx="4937760" cy="32528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of a blank feedback form for </a:t>
            </a:r>
            <a:r>
              <a:rPr lang="en-US" sz="3600" smtClean="0"/>
              <a:t>a coaching conversation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9" y="98486"/>
            <a:ext cx="4940475" cy="6556171"/>
          </a:xfrm>
        </p:spPr>
      </p:pic>
    </p:spTree>
    <p:extLst>
      <p:ext uri="{BB962C8B-B14F-4D97-AF65-F5344CB8AC3E}">
        <p14:creationId xmlns:p14="http://schemas.microsoft.com/office/powerpoint/2010/main" val="289344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Our Plan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10058400" cy="393192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improving our “what” and our “how” while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emphasizing literacy in all areas, we will meet our goals.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This is it.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must pursue these and not compromise their simplicity, clarity, and focus. </a:t>
            </a:r>
          </a:p>
        </p:txBody>
      </p:sp>
      <p:pic>
        <p:nvPicPr>
          <p:cNvPr id="5" name="Shape 13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267" b="6505"/>
          <a:stretch/>
        </p:blipFill>
        <p:spPr>
          <a:xfrm>
            <a:off x="2951485" y="3703320"/>
            <a:ext cx="6349990" cy="246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2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Teach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i="1" dirty="0" smtClean="0"/>
              <a:t>Effective teaching is not some complex combination of talent, technique, or long experience</a:t>
            </a:r>
            <a:r>
              <a:rPr lang="mr-IN" sz="2400" i="1" dirty="0" smtClean="0"/>
              <a:t>…</a:t>
            </a:r>
            <a:r>
              <a:rPr lang="en-US" sz="2400" i="1" dirty="0" smtClean="0"/>
              <a:t>anyone can immediately implement the most essential, common elements of good teaching with success—and get better at them with practice.” (</a:t>
            </a:r>
            <a:r>
              <a:rPr lang="en-US" sz="2400" i="1" dirty="0" err="1" smtClean="0"/>
              <a:t>Schmoker</a:t>
            </a:r>
            <a:r>
              <a:rPr lang="en-US" sz="2400" i="1" dirty="0" smtClean="0"/>
              <a:t>, 2011)</a:t>
            </a:r>
          </a:p>
          <a:p>
            <a:endParaRPr lang="en-US" sz="2400" dirty="0" smtClean="0"/>
          </a:p>
          <a:p>
            <a:r>
              <a:rPr lang="en-US" sz="2400" dirty="0" smtClean="0"/>
              <a:t>Identifying research-based, time-proven aspects of effective instruction</a:t>
            </a:r>
          </a:p>
          <a:p>
            <a:r>
              <a:rPr lang="en-US" sz="2400" dirty="0" smtClean="0"/>
              <a:t>We must decrease the variability of the effectiveness of instruction from room to room, school to school.</a:t>
            </a:r>
          </a:p>
          <a:p>
            <a:r>
              <a:rPr lang="en-US" sz="2400" dirty="0" smtClean="0"/>
              <a:t>Directly aligns with our curriculum work and complements the IPG indicators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6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Literacy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“</a:t>
            </a:r>
            <a:r>
              <a:rPr lang="en-US" sz="2400" i="1" dirty="0" smtClean="0"/>
              <a:t>The </a:t>
            </a:r>
            <a:r>
              <a:rPr lang="en-US" sz="2400" i="1" dirty="0"/>
              <a:t>clearest differentiator in reading between students who are college ready and students who are not is the ability to comprehend complex </a:t>
            </a:r>
            <a:r>
              <a:rPr lang="en-US" sz="2400" i="1" dirty="0" smtClean="0"/>
              <a:t>texts</a:t>
            </a:r>
            <a:r>
              <a:rPr lang="en-US" sz="2400" dirty="0" smtClean="0"/>
              <a:t>.” (ACT, </a:t>
            </a:r>
            <a:r>
              <a:rPr lang="en-US" sz="2400" i="1" dirty="0" smtClean="0"/>
              <a:t>Reading Between the Lines, </a:t>
            </a:r>
            <a:r>
              <a:rPr lang="en-US" sz="2400" dirty="0" smtClean="0"/>
              <a:t>2006)</a:t>
            </a:r>
          </a:p>
          <a:p>
            <a:endParaRPr lang="en-US" sz="2400" dirty="0" smtClean="0"/>
          </a:p>
          <a:p>
            <a:r>
              <a:rPr lang="en-US" sz="2400" dirty="0" smtClean="0"/>
              <a:t>Authentic literacy is purposeful reading, writing, and discussion about texts in order to build skills and knowledge.</a:t>
            </a:r>
          </a:p>
          <a:p>
            <a:pPr lvl="1"/>
            <a:r>
              <a:rPr lang="en-US" sz="2200" dirty="0" smtClean="0"/>
              <a:t>Will be accomplished by the texts </a:t>
            </a:r>
            <a:r>
              <a:rPr lang="en-US" sz="2200" smtClean="0"/>
              <a:t>and tasks in the new </a:t>
            </a:r>
            <a:r>
              <a:rPr lang="en-US" sz="2200" dirty="0" smtClean="0"/>
              <a:t>ELA curriculum</a:t>
            </a:r>
          </a:p>
          <a:p>
            <a:pPr lvl="1"/>
            <a:r>
              <a:rPr lang="en-US" sz="2200" dirty="0" smtClean="0"/>
              <a:t>Must be integrated into all other subjects (except math)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Literacy </a:t>
            </a:r>
            <a:r>
              <a:rPr lang="en-US" sz="2400" dirty="0"/>
              <a:t>is the spine that holds all of this </a:t>
            </a:r>
            <a:r>
              <a:rPr lang="en-US" sz="2400" dirty="0" smtClean="0"/>
              <a:t>together.</a:t>
            </a:r>
          </a:p>
          <a:p>
            <a:r>
              <a:rPr lang="en-US" sz="2400" dirty="0" smtClean="0"/>
              <a:t>Every person in our district is a reading teacher.</a:t>
            </a:r>
          </a:p>
          <a:p>
            <a:r>
              <a:rPr lang="en-US" sz="2400" dirty="0" smtClean="0"/>
              <a:t>Unless you are a math teacher, your class should include one or multiple texts every single day. </a:t>
            </a:r>
          </a:p>
          <a:p>
            <a:r>
              <a:rPr lang="en-US" sz="2400" dirty="0" smtClean="0"/>
              <a:t>Improving literacy is an educational issue, an economic issue, and a moral issue.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8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Framework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97280" y="2017926"/>
            <a:ext cx="2548445" cy="130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Starter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852257" y="2017926"/>
            <a:ext cx="2548445" cy="130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Engagement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8607234" y="2017926"/>
            <a:ext cx="2548445" cy="130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Ending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3910544" y="2425095"/>
            <a:ext cx="676894" cy="48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65521" y="2425095"/>
            <a:ext cx="676894" cy="48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97281" y="3491346"/>
            <a:ext cx="10058398" cy="4987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74104" y="3990108"/>
            <a:ext cx="523176" cy="22717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WHAT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32230" y="4162302"/>
          <a:ext cx="1859610" cy="1964180"/>
        </p:xfrm>
        <a:graphic>
          <a:graphicData uri="http://schemas.openxmlformats.org/drawingml/2006/table">
            <a:tbl>
              <a:tblPr firstRow="1" bandRow="1"/>
              <a:tblGrid>
                <a:gridCol w="1859610"/>
              </a:tblGrid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IPG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</a:t>
                      </a:r>
                      <a:r>
                        <a:rPr lang="en-US" sz="2000" baseline="0" dirty="0" smtClean="0"/>
                        <a:t> Action 1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 Action 2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 Action 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196674" y="4162302"/>
          <a:ext cx="1859610" cy="1964180"/>
        </p:xfrm>
        <a:graphic>
          <a:graphicData uri="http://schemas.openxmlformats.org/drawingml/2006/table">
            <a:tbl>
              <a:tblPr firstRow="1" bandRow="1"/>
              <a:tblGrid>
                <a:gridCol w="1859610"/>
              </a:tblGrid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IPG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</a:t>
                      </a:r>
                      <a:r>
                        <a:rPr lang="en-US" sz="2000" baseline="0" dirty="0" smtClean="0"/>
                        <a:t> Action 1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 Action 2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 Action 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8951651" y="4143915"/>
          <a:ext cx="1859610" cy="1964180"/>
        </p:xfrm>
        <a:graphic>
          <a:graphicData uri="http://schemas.openxmlformats.org/drawingml/2006/table">
            <a:tbl>
              <a:tblPr firstRow="1" bandRow="1"/>
              <a:tblGrid>
                <a:gridCol w="1859610"/>
              </a:tblGrid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IPG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</a:t>
                      </a:r>
                      <a:r>
                        <a:rPr lang="en-US" sz="2000" baseline="0" dirty="0" smtClean="0"/>
                        <a:t> Action 1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 Action 2</a:t>
                      </a:r>
                      <a:endParaRPr lang="en-US" sz="2000" dirty="0"/>
                    </a:p>
                  </a:txBody>
                  <a:tcPr/>
                </a:tc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Core Action 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88911"/>
            <a:ext cx="4972050" cy="6553581"/>
          </a:xfrm>
        </p:spPr>
      </p:pic>
      <p:sp>
        <p:nvSpPr>
          <p:cNvPr id="5" name="Down Arrow 4"/>
          <p:cNvSpPr/>
          <p:nvPr/>
        </p:nvSpPr>
        <p:spPr>
          <a:xfrm rot="5400000">
            <a:off x="7369962" y="-1103692"/>
            <a:ext cx="1702611" cy="5155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The “How”: Starter, Engagement, Ending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8285561" y="1529953"/>
            <a:ext cx="1985962" cy="5155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Measuring The “What”:</a:t>
            </a:r>
          </a:p>
          <a:p>
            <a:pPr algn="ctr"/>
            <a:r>
              <a:rPr lang="en-US" dirty="0" smtClean="0"/>
              <a:t>Core Actions 1, 2, and 3 of the IPG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86376" y="2886076"/>
            <a:ext cx="1237654" cy="1077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286376" y="3886200"/>
            <a:ext cx="1237654" cy="22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1076"/>
            <a:ext cx="4972050" cy="655358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286376" y="4300538"/>
            <a:ext cx="1237654" cy="102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13" y="693066"/>
            <a:ext cx="6837687" cy="601322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9635" y="1878393"/>
            <a:ext cx="4937760" cy="4023360"/>
          </a:xfrm>
        </p:spPr>
        <p:txBody>
          <a:bodyPr/>
          <a:lstStyle/>
          <a:p>
            <a:r>
              <a:rPr lang="en-US" dirty="0" smtClean="0"/>
              <a:t>IPG Walkthroughs</a:t>
            </a:r>
          </a:p>
          <a:p>
            <a:pPr lvl="1"/>
            <a:r>
              <a:rPr lang="en-US" dirty="0" smtClean="0"/>
              <a:t>Core Action 1: Use of complex </a:t>
            </a:r>
            <a:r>
              <a:rPr lang="en-US" dirty="0"/>
              <a:t>t</a:t>
            </a:r>
            <a:r>
              <a:rPr lang="en-US" dirty="0" smtClean="0"/>
              <a:t>ext</a:t>
            </a:r>
          </a:p>
          <a:p>
            <a:pPr lvl="1"/>
            <a:r>
              <a:rPr lang="en-US" dirty="0" smtClean="0"/>
              <a:t>Core Action 2: Text-based tasks that meet the standards</a:t>
            </a:r>
          </a:p>
          <a:p>
            <a:pPr lvl="1"/>
            <a:r>
              <a:rPr lang="en-US" dirty="0" smtClean="0"/>
              <a:t>Core Action 3: Fully engaging students with tasks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Majority of classrooms weren’t getting to Core Action 3</a:t>
            </a:r>
          </a:p>
          <a:p>
            <a:pPr lvl="1"/>
            <a:r>
              <a:rPr lang="en-US" dirty="0" smtClean="0"/>
              <a:t>The key to student growth is meeting all 3</a:t>
            </a:r>
          </a:p>
          <a:p>
            <a:pPr lvl="1"/>
            <a:r>
              <a:rPr lang="en-US" dirty="0" smtClean="0"/>
              <a:t>How do we effectively combine “what” we are teaching and “how” we are teaching?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“How”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Starter, Engagement, 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93E6B0B986F241A113B2D49B958513" ma:contentTypeVersion="8" ma:contentTypeDescription="Create a new document." ma:contentTypeScope="" ma:versionID="4c2fa86b327e6eb2608d56df9878164d">
  <xsd:schema xmlns:xsd="http://www.w3.org/2001/XMLSchema" xmlns:xs="http://www.w3.org/2001/XMLSchema" xmlns:p="http://schemas.microsoft.com/office/2006/metadata/properties" xmlns:ns2="d31bbffd-af85-45c8-b87c-c4f740317630" xmlns:ns3="702cb3d8-f2e7-4e96-8ad3-4643299e0366" targetNamespace="http://schemas.microsoft.com/office/2006/metadata/properties" ma:root="true" ma:fieldsID="741a3bd38bb55540b08e9a390e53dba5" ns2:_="" ns3:_="">
    <xsd:import namespace="d31bbffd-af85-45c8-b87c-c4f740317630"/>
    <xsd:import namespace="702cb3d8-f2e7-4e96-8ad3-4643299e03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bbffd-af85-45c8-b87c-c4f740317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cb3d8-f2e7-4e96-8ad3-4643299e03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C504E1-2AF8-46F0-9C0E-09BE85C4FA25}"/>
</file>

<file path=customXml/itemProps2.xml><?xml version="1.0" encoding="utf-8"?>
<ds:datastoreItem xmlns:ds="http://schemas.openxmlformats.org/officeDocument/2006/customXml" ds:itemID="{FD1958BD-5712-4A37-942A-B47D3C320928}"/>
</file>

<file path=customXml/itemProps3.xml><?xml version="1.0" encoding="utf-8"?>
<ds:datastoreItem xmlns:ds="http://schemas.openxmlformats.org/officeDocument/2006/customXml" ds:itemID="{13F4CE08-A570-435B-926C-3E7FD92D7280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1457</TotalTime>
  <Words>1794</Words>
  <Application>Microsoft Macintosh PowerPoint</Application>
  <PresentationFormat>Widescreen</PresentationFormat>
  <Paragraphs>263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Calibri Light</vt:lpstr>
      <vt:lpstr>Geneva</vt:lpstr>
      <vt:lpstr>Helvetica</vt:lpstr>
      <vt:lpstr>Impact</vt:lpstr>
      <vt:lpstr>Mangal</vt:lpstr>
      <vt:lpstr>Arial</vt:lpstr>
      <vt:lpstr>Retrospect</vt:lpstr>
      <vt:lpstr>Instructional Framework</vt:lpstr>
      <vt:lpstr>Our Plan Moving Forward</vt:lpstr>
      <vt:lpstr>What We Teach </vt:lpstr>
      <vt:lpstr>How We Teach</vt:lpstr>
      <vt:lpstr>Authentic Literacy</vt:lpstr>
      <vt:lpstr>Instructional Framework</vt:lpstr>
      <vt:lpstr>PowerPoint Presentation</vt:lpstr>
      <vt:lpstr>PowerPoint Presentation</vt:lpstr>
      <vt:lpstr>The “How”</vt:lpstr>
      <vt:lpstr>PowerPoint Presentation</vt:lpstr>
      <vt:lpstr>Starter</vt:lpstr>
      <vt:lpstr>Starter: Overview</vt:lpstr>
      <vt:lpstr>Greeting</vt:lpstr>
      <vt:lpstr>Focusing Activity</vt:lpstr>
      <vt:lpstr>Objectives and Agenda</vt:lpstr>
      <vt:lpstr>Starter: Recap</vt:lpstr>
      <vt:lpstr>Engagement</vt:lpstr>
      <vt:lpstr>Engagement: Overview</vt:lpstr>
      <vt:lpstr>Chunking</vt:lpstr>
      <vt:lpstr>Gradual Release</vt:lpstr>
      <vt:lpstr>Teacher Talk and Student Work</vt:lpstr>
      <vt:lpstr>Engagement: Recap</vt:lpstr>
      <vt:lpstr>Ending</vt:lpstr>
      <vt:lpstr>Ending: Overview</vt:lpstr>
      <vt:lpstr>Closing Assessment</vt:lpstr>
      <vt:lpstr>Time-Keeping Strategy</vt:lpstr>
      <vt:lpstr>Ending: Recap</vt:lpstr>
      <vt:lpstr>PowerPoint Presentation</vt:lpstr>
      <vt:lpstr>Combining the “What” and the “How”</vt:lpstr>
      <vt:lpstr>Combining the “What” and “How”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Our Plan 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A. Hester</dc:creator>
  <cp:lastModifiedBy>Jared A. Myracle</cp:lastModifiedBy>
  <cp:revision>46</cp:revision>
  <dcterms:created xsi:type="dcterms:W3CDTF">2017-05-25T16:36:02Z</dcterms:created>
  <dcterms:modified xsi:type="dcterms:W3CDTF">2018-01-18T18:27:35Z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0x010100F093E6B0B986F241A113B2D49B958513</vt:lpwstr>
  </property>
</Properties>
</file>